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  <p:sldId id="268" r:id="rId13"/>
    <p:sldId id="263" r:id="rId14"/>
    <p:sldId id="273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E4DBA-1FDE-4E49-A661-4BF12901AC9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6"/>
            <p14:sldId id="267"/>
            <p14:sldId id="265"/>
            <p14:sldId id="268"/>
            <p14:sldId id="263"/>
          </p14:sldIdLst>
        </p14:section>
        <p14:section name="Untitled Section" id="{2545C3D9-E966-4F9F-8121-790438178341}">
          <p14:sldIdLst>
            <p14:sldId id="273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F018A-93CF-4496-BA0E-D802AD651EA3}" v="9" dt="2023-12-01T09:19:42.0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ен стил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 с тема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еселина С. Пейковска" userId="0a148d02-2f78-44f9-9dae-69449876da53" providerId="ADAL" clId="{995F018A-93CF-4496-BA0E-D802AD651EA3}"/>
    <pc:docChg chg="undo custSel addSld delSld modSld sldOrd">
      <pc:chgData name="Веселина С. Пейковска" userId="0a148d02-2f78-44f9-9dae-69449876da53" providerId="ADAL" clId="{995F018A-93CF-4496-BA0E-D802AD651EA3}" dt="2023-12-01T09:24:17.469" v="2230" actId="21"/>
      <pc:docMkLst>
        <pc:docMk/>
      </pc:docMkLst>
      <pc:sldChg chg="delSp mod">
        <pc:chgData name="Веселина С. Пейковска" userId="0a148d02-2f78-44f9-9dae-69449876da53" providerId="ADAL" clId="{995F018A-93CF-4496-BA0E-D802AD651EA3}" dt="2023-12-01T09:24:17.469" v="2230" actId="21"/>
        <pc:sldMkLst>
          <pc:docMk/>
          <pc:sldMk cId="4130768577" sldId="256"/>
        </pc:sldMkLst>
        <pc:spChg chg="del">
          <ac:chgData name="Веселина С. Пейковска" userId="0a148d02-2f78-44f9-9dae-69449876da53" providerId="ADAL" clId="{995F018A-93CF-4496-BA0E-D802AD651EA3}" dt="2023-12-01T09:24:17.469" v="2230" actId="21"/>
          <ac:spMkLst>
            <pc:docMk/>
            <pc:sldMk cId="4130768577" sldId="256"/>
            <ac:spMk id="3" creationId="{ADAF40BC-A790-5DA1-7AAE-3946D281FFB7}"/>
          </ac:spMkLst>
        </pc:spChg>
      </pc:sldChg>
      <pc:sldChg chg="modSp">
        <pc:chgData name="Веселина С. Пейковска" userId="0a148d02-2f78-44f9-9dae-69449876da53" providerId="ADAL" clId="{995F018A-93CF-4496-BA0E-D802AD651EA3}" dt="2023-12-01T09:10:38.404" v="2100" actId="120"/>
        <pc:sldMkLst>
          <pc:docMk/>
          <pc:sldMk cId="3847620600" sldId="257"/>
        </pc:sldMkLst>
        <pc:spChg chg="mod">
          <ac:chgData name="Веселина С. Пейковска" userId="0a148d02-2f78-44f9-9dae-69449876da53" providerId="ADAL" clId="{995F018A-93CF-4496-BA0E-D802AD651EA3}" dt="2023-12-01T09:10:38.404" v="2100" actId="120"/>
          <ac:spMkLst>
            <pc:docMk/>
            <pc:sldMk cId="3847620600" sldId="257"/>
            <ac:spMk id="2" creationId="{B7ABAE4E-3274-AA01-C605-F328B2EE64FC}"/>
          </ac:spMkLst>
        </pc:spChg>
      </pc:sldChg>
      <pc:sldChg chg="ord">
        <pc:chgData name="Веселина С. Пейковска" userId="0a148d02-2f78-44f9-9dae-69449876da53" providerId="ADAL" clId="{995F018A-93CF-4496-BA0E-D802AD651EA3}" dt="2023-12-01T09:07:46.440" v="2091"/>
        <pc:sldMkLst>
          <pc:docMk/>
          <pc:sldMk cId="3780637274" sldId="263"/>
        </pc:sldMkLst>
      </pc:sldChg>
      <pc:sldChg chg="modSp mod ord">
        <pc:chgData name="Веселина С. Пейковска" userId="0a148d02-2f78-44f9-9dae-69449876da53" providerId="ADAL" clId="{995F018A-93CF-4496-BA0E-D802AD651EA3}" dt="2023-12-01T09:08:19.283" v="2093"/>
        <pc:sldMkLst>
          <pc:docMk/>
          <pc:sldMk cId="2934870181" sldId="265"/>
        </pc:sldMkLst>
        <pc:picChg chg="mod">
          <ac:chgData name="Веселина С. Пейковска" userId="0a148d02-2f78-44f9-9dae-69449876da53" providerId="ADAL" clId="{995F018A-93CF-4496-BA0E-D802AD651EA3}" dt="2023-12-01T08:45:10.074" v="1397" actId="1076"/>
          <ac:picMkLst>
            <pc:docMk/>
            <pc:sldMk cId="2934870181" sldId="265"/>
            <ac:picMk id="2" creationId="{5C2D780E-FF1C-71F0-6B9B-C0740AADD008}"/>
          </ac:picMkLst>
        </pc:picChg>
      </pc:sldChg>
      <pc:sldChg chg="addSp modSp new mod">
        <pc:chgData name="Веселина С. Пейковска" userId="0a148d02-2f78-44f9-9dae-69449876da53" providerId="ADAL" clId="{995F018A-93CF-4496-BA0E-D802AD651EA3}" dt="2023-12-01T08:18:08.023" v="758" actId="1076"/>
        <pc:sldMkLst>
          <pc:docMk/>
          <pc:sldMk cId="9478392" sldId="266"/>
        </pc:sldMkLst>
        <pc:spChg chg="mod">
          <ac:chgData name="Веселина С. Пейковска" userId="0a148d02-2f78-44f9-9dae-69449876da53" providerId="ADAL" clId="{995F018A-93CF-4496-BA0E-D802AD651EA3}" dt="2023-12-01T07:53:19.852" v="31" actId="14100"/>
          <ac:spMkLst>
            <pc:docMk/>
            <pc:sldMk cId="9478392" sldId="266"/>
            <ac:spMk id="2" creationId="{42C5B866-AE31-6015-8051-B6BA02A429B5}"/>
          </ac:spMkLst>
        </pc:spChg>
        <pc:spChg chg="mod">
          <ac:chgData name="Веселина С. Пейковска" userId="0a148d02-2f78-44f9-9dae-69449876da53" providerId="ADAL" clId="{995F018A-93CF-4496-BA0E-D802AD651EA3}" dt="2023-12-01T08:16:13.599" v="746" actId="14100"/>
          <ac:spMkLst>
            <pc:docMk/>
            <pc:sldMk cId="9478392" sldId="266"/>
            <ac:spMk id="3" creationId="{56BB9CE2-FC6A-6398-8E03-66E36CAD17AB}"/>
          </ac:spMkLst>
        </pc:spChg>
        <pc:graphicFrameChg chg="add mod modGraphic">
          <ac:chgData name="Веселина С. Пейковска" userId="0a148d02-2f78-44f9-9dae-69449876da53" providerId="ADAL" clId="{995F018A-93CF-4496-BA0E-D802AD651EA3}" dt="2023-12-01T08:18:08.023" v="758" actId="1076"/>
          <ac:graphicFrameMkLst>
            <pc:docMk/>
            <pc:sldMk cId="9478392" sldId="266"/>
            <ac:graphicFrameMk id="4" creationId="{D9CBD2E1-80B8-7F0B-ED89-BA03474CC1C8}"/>
          </ac:graphicFrameMkLst>
        </pc:graphicFrameChg>
      </pc:sldChg>
      <pc:sldChg chg="new del">
        <pc:chgData name="Веселина С. Пейковска" userId="0a148d02-2f78-44f9-9dae-69449876da53" providerId="ADAL" clId="{995F018A-93CF-4496-BA0E-D802AD651EA3}" dt="2023-12-01T07:51:54.817" v="1" actId="680"/>
        <pc:sldMkLst>
          <pc:docMk/>
          <pc:sldMk cId="1703651397" sldId="266"/>
        </pc:sldMkLst>
      </pc:sldChg>
      <pc:sldChg chg="addSp delSp modSp new mod">
        <pc:chgData name="Веселина С. Пейковска" userId="0a148d02-2f78-44f9-9dae-69449876da53" providerId="ADAL" clId="{995F018A-93CF-4496-BA0E-D802AD651EA3}" dt="2023-12-01T08:44:46.888" v="1395" actId="20577"/>
        <pc:sldMkLst>
          <pc:docMk/>
          <pc:sldMk cId="776795559" sldId="267"/>
        </pc:sldMkLst>
        <pc:spChg chg="mod">
          <ac:chgData name="Веселина С. Пейковска" userId="0a148d02-2f78-44f9-9dae-69449876da53" providerId="ADAL" clId="{995F018A-93CF-4496-BA0E-D802AD651EA3}" dt="2023-12-01T08:20:59.543" v="788" actId="122"/>
          <ac:spMkLst>
            <pc:docMk/>
            <pc:sldMk cId="776795559" sldId="267"/>
            <ac:spMk id="2" creationId="{1A82CC5B-E9B6-F52C-631B-27DE86ED0DBE}"/>
          </ac:spMkLst>
        </pc:spChg>
        <pc:spChg chg="mod">
          <ac:chgData name="Веселина С. Пейковска" userId="0a148d02-2f78-44f9-9dae-69449876da53" providerId="ADAL" clId="{995F018A-93CF-4496-BA0E-D802AD651EA3}" dt="2023-12-01T08:35:19.272" v="1129" actId="20577"/>
          <ac:spMkLst>
            <pc:docMk/>
            <pc:sldMk cId="776795559" sldId="267"/>
            <ac:spMk id="3" creationId="{DE0F41BA-ED4F-5BED-C377-4C595907995A}"/>
          </ac:spMkLst>
        </pc:spChg>
        <pc:graphicFrameChg chg="add del mod modGraphic">
          <ac:chgData name="Веселина С. Пейковска" userId="0a148d02-2f78-44f9-9dae-69449876da53" providerId="ADAL" clId="{995F018A-93CF-4496-BA0E-D802AD651EA3}" dt="2023-12-01T08:36:02.575" v="1139" actId="3680"/>
          <ac:graphicFrameMkLst>
            <pc:docMk/>
            <pc:sldMk cId="776795559" sldId="267"/>
            <ac:graphicFrameMk id="4" creationId="{78D3A955-C1B0-05DC-4E33-D2F7E945DF2B}"/>
          </ac:graphicFrameMkLst>
        </pc:graphicFrameChg>
        <pc:graphicFrameChg chg="add mod modGraphic">
          <ac:chgData name="Веселина С. Пейковска" userId="0a148d02-2f78-44f9-9dae-69449876da53" providerId="ADAL" clId="{995F018A-93CF-4496-BA0E-D802AD651EA3}" dt="2023-12-01T08:44:46.888" v="1395" actId="20577"/>
          <ac:graphicFrameMkLst>
            <pc:docMk/>
            <pc:sldMk cId="776795559" sldId="267"/>
            <ac:graphicFrameMk id="5" creationId="{F3F51324-D0CA-0286-D63D-CA35FBC414E9}"/>
          </ac:graphicFrameMkLst>
        </pc:graphicFrameChg>
      </pc:sldChg>
      <pc:sldChg chg="addSp delSp modSp new mod">
        <pc:chgData name="Веселина С. Пейковска" userId="0a148d02-2f78-44f9-9dae-69449876da53" providerId="ADAL" clId="{995F018A-93CF-4496-BA0E-D802AD651EA3}" dt="2023-12-01T09:07:00.386" v="2089" actId="1076"/>
        <pc:sldMkLst>
          <pc:docMk/>
          <pc:sldMk cId="3636140459" sldId="268"/>
        </pc:sldMkLst>
        <pc:spChg chg="mod">
          <ac:chgData name="Веселина С. Пейковска" userId="0a148d02-2f78-44f9-9dae-69449876da53" providerId="ADAL" clId="{995F018A-93CF-4496-BA0E-D802AD651EA3}" dt="2023-12-01T08:48:39.383" v="1430" actId="20577"/>
          <ac:spMkLst>
            <pc:docMk/>
            <pc:sldMk cId="3636140459" sldId="268"/>
            <ac:spMk id="2" creationId="{619D729F-C5DB-BE4A-6A96-5AACE786B2D3}"/>
          </ac:spMkLst>
        </pc:spChg>
        <pc:spChg chg="mod">
          <ac:chgData name="Веселина С. Пейковска" userId="0a148d02-2f78-44f9-9dae-69449876da53" providerId="ADAL" clId="{995F018A-93CF-4496-BA0E-D802AD651EA3}" dt="2023-12-01T08:51:20.900" v="1512" actId="255"/>
          <ac:spMkLst>
            <pc:docMk/>
            <pc:sldMk cId="3636140459" sldId="268"/>
            <ac:spMk id="3" creationId="{0B4C85FC-9DC8-EC63-1877-A4794CC48AD3}"/>
          </ac:spMkLst>
        </pc:spChg>
        <pc:graphicFrameChg chg="add del mod modGraphic">
          <ac:chgData name="Веселина С. Пейковска" userId="0a148d02-2f78-44f9-9dae-69449876da53" providerId="ADAL" clId="{995F018A-93CF-4496-BA0E-D802AD651EA3}" dt="2023-12-01T08:54:57.905" v="1571" actId="3680"/>
          <ac:graphicFrameMkLst>
            <pc:docMk/>
            <pc:sldMk cId="3636140459" sldId="268"/>
            <ac:graphicFrameMk id="4" creationId="{B54A9F49-04C3-F472-D99B-3C10C87688AD}"/>
          </ac:graphicFrameMkLst>
        </pc:graphicFrameChg>
        <pc:graphicFrameChg chg="add mod modGraphic">
          <ac:chgData name="Веселина С. Пейковска" userId="0a148d02-2f78-44f9-9dae-69449876da53" providerId="ADAL" clId="{995F018A-93CF-4496-BA0E-D802AD651EA3}" dt="2023-12-01T09:07:00.386" v="2089" actId="1076"/>
          <ac:graphicFrameMkLst>
            <pc:docMk/>
            <pc:sldMk cId="3636140459" sldId="268"/>
            <ac:graphicFrameMk id="5" creationId="{70845003-A145-609A-FA75-D22A38F4C5E5}"/>
          </ac:graphicFrameMkLst>
        </pc:graphicFrameChg>
      </pc:sldChg>
      <pc:sldChg chg="addSp delSp new mod">
        <pc:chgData name="Веселина С. Пейковска" userId="0a148d02-2f78-44f9-9dae-69449876da53" providerId="ADAL" clId="{995F018A-93CF-4496-BA0E-D802AD651EA3}" dt="2023-12-01T09:13:14.159" v="2105" actId="21"/>
        <pc:sldMkLst>
          <pc:docMk/>
          <pc:sldMk cId="1452217772" sldId="269"/>
        </pc:sldMkLst>
        <pc:picChg chg="add del">
          <ac:chgData name="Веселина С. Пейковска" userId="0a148d02-2f78-44f9-9dae-69449876da53" providerId="ADAL" clId="{995F018A-93CF-4496-BA0E-D802AD651EA3}" dt="2023-12-01T09:13:14.159" v="2105" actId="21"/>
          <ac:picMkLst>
            <pc:docMk/>
            <pc:sldMk cId="1452217772" sldId="269"/>
            <ac:picMk id="2" creationId="{4CA46097-2FB0-0D18-2CE2-00ECB12D5E77}"/>
          </ac:picMkLst>
        </pc:picChg>
      </pc:sldChg>
      <pc:sldChg chg="new del">
        <pc:chgData name="Веселина С. Пейковска" userId="0a148d02-2f78-44f9-9dae-69449876da53" providerId="ADAL" clId="{995F018A-93CF-4496-BA0E-D802AD651EA3}" dt="2023-12-01T09:13:00.311" v="2102" actId="2696"/>
        <pc:sldMkLst>
          <pc:docMk/>
          <pc:sldMk cId="2914314213" sldId="269"/>
        </pc:sldMkLst>
      </pc:sldChg>
      <pc:sldChg chg="addSp delSp modSp new mod">
        <pc:chgData name="Веселина С. Пейковска" userId="0a148d02-2f78-44f9-9dae-69449876da53" providerId="ADAL" clId="{995F018A-93CF-4496-BA0E-D802AD651EA3}" dt="2023-12-01T09:19:12.282" v="2219" actId="1076"/>
        <pc:sldMkLst>
          <pc:docMk/>
          <pc:sldMk cId="723787568" sldId="270"/>
        </pc:sldMkLst>
        <pc:spChg chg="mod">
          <ac:chgData name="Веселина С. Пейковска" userId="0a148d02-2f78-44f9-9dae-69449876da53" providerId="ADAL" clId="{995F018A-93CF-4496-BA0E-D802AD651EA3}" dt="2023-12-01T09:19:12.282" v="2219" actId="1076"/>
          <ac:spMkLst>
            <pc:docMk/>
            <pc:sldMk cId="723787568" sldId="270"/>
            <ac:spMk id="2" creationId="{FECE30CA-8372-CDF4-B7C5-80AF34D58884}"/>
          </ac:spMkLst>
        </pc:spChg>
        <pc:spChg chg="add del mod">
          <ac:chgData name="Веселина С. Пейковска" userId="0a148d02-2f78-44f9-9dae-69449876da53" providerId="ADAL" clId="{995F018A-93CF-4496-BA0E-D802AD651EA3}" dt="2023-12-01T09:16:25.082" v="2189"/>
          <ac:spMkLst>
            <pc:docMk/>
            <pc:sldMk cId="723787568" sldId="270"/>
            <ac:spMk id="4" creationId="{6792572F-8528-5999-EF55-C01C4488C006}"/>
          </ac:spMkLst>
        </pc:spChg>
      </pc:sldChg>
      <pc:sldChg chg="new del">
        <pc:chgData name="Веселина С. Пейковска" userId="0a148d02-2f78-44f9-9dae-69449876da53" providerId="ADAL" clId="{995F018A-93CF-4496-BA0E-D802AD651EA3}" dt="2023-12-01T09:13:36.348" v="2107" actId="2696"/>
        <pc:sldMkLst>
          <pc:docMk/>
          <pc:sldMk cId="4216289593" sldId="270"/>
        </pc:sldMkLst>
      </pc:sldChg>
      <pc:sldChg chg="addSp modSp new mod setBg">
        <pc:chgData name="Веселина С. Пейковска" userId="0a148d02-2f78-44f9-9dae-69449876da53" providerId="ADAL" clId="{995F018A-93CF-4496-BA0E-D802AD651EA3}" dt="2023-12-01T09:20:11.431" v="2229" actId="1076"/>
        <pc:sldMkLst>
          <pc:docMk/>
          <pc:sldMk cId="3618656259" sldId="271"/>
        </pc:sldMkLst>
        <pc:spChg chg="add">
          <ac:chgData name="Веселина С. Пейковска" userId="0a148d02-2f78-44f9-9dae-69449876da53" providerId="ADAL" clId="{995F018A-93CF-4496-BA0E-D802AD651EA3}" dt="2023-12-01T09:20:01.493" v="2226" actId="26606"/>
          <ac:spMkLst>
            <pc:docMk/>
            <pc:sldMk cId="3618656259" sldId="271"/>
            <ac:spMk id="7" creationId="{EE079F42-5C7A-44DD-9E9F-A34795A48F1B}"/>
          </ac:spMkLst>
        </pc:spChg>
        <pc:spChg chg="add">
          <ac:chgData name="Веселина С. Пейковска" userId="0a148d02-2f78-44f9-9dae-69449876da53" providerId="ADAL" clId="{995F018A-93CF-4496-BA0E-D802AD651EA3}" dt="2023-12-01T09:20:01.493" v="2226" actId="26606"/>
          <ac:spMkLst>
            <pc:docMk/>
            <pc:sldMk cId="3618656259" sldId="271"/>
            <ac:spMk id="9" creationId="{09777E15-6D68-4808-AD20-82EA7377F433}"/>
          </ac:spMkLst>
        </pc:spChg>
        <pc:spChg chg="add">
          <ac:chgData name="Веселина С. Пейковска" userId="0a148d02-2f78-44f9-9dae-69449876da53" providerId="ADAL" clId="{995F018A-93CF-4496-BA0E-D802AD651EA3}" dt="2023-12-01T09:20:01.493" v="2226" actId="26606"/>
          <ac:spMkLst>
            <pc:docMk/>
            <pc:sldMk cId="3618656259" sldId="271"/>
            <ac:spMk id="11" creationId="{CE79CAD8-9F7F-4756-BD12-8463CA4C6F5A}"/>
          </ac:spMkLst>
        </pc:spChg>
        <pc:spChg chg="add">
          <ac:chgData name="Веселина С. Пейковска" userId="0a148d02-2f78-44f9-9dae-69449876da53" providerId="ADAL" clId="{995F018A-93CF-4496-BA0E-D802AD651EA3}" dt="2023-12-01T09:20:01.493" v="2226" actId="26606"/>
          <ac:spMkLst>
            <pc:docMk/>
            <pc:sldMk cId="3618656259" sldId="271"/>
            <ac:spMk id="13" creationId="{A9923A21-5790-4667-B5C7-ADA793B49933}"/>
          </ac:spMkLst>
        </pc:spChg>
        <pc:picChg chg="add mod">
          <ac:chgData name="Веселина С. Пейковска" userId="0a148d02-2f78-44f9-9dae-69449876da53" providerId="ADAL" clId="{995F018A-93CF-4496-BA0E-D802AD651EA3}" dt="2023-12-01T09:20:11.431" v="2229" actId="1076"/>
          <ac:picMkLst>
            <pc:docMk/>
            <pc:sldMk cId="3618656259" sldId="271"/>
            <ac:picMk id="2" creationId="{50F9549A-8C3C-9A42-BE37-5639D73DCE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946E082-EF20-256F-C8B3-07BD57F3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7357" y="1681842"/>
            <a:ext cx="5682343" cy="3494315"/>
          </a:xfrm>
        </p:spPr>
        <p:txBody>
          <a:bodyPr/>
          <a:lstStyle/>
          <a:p>
            <a:r>
              <a:rPr lang="bg-BG" sz="4400" dirty="0">
                <a:cs typeface="Times New Roman" panose="02020603050405020304" pitchFamily="18" charset="0"/>
              </a:rPr>
              <a:t>Достойнство </a:t>
            </a:r>
            <a:br>
              <a:rPr lang="bg-BG" sz="4400" dirty="0">
                <a:cs typeface="Times New Roman" panose="02020603050405020304" pitchFamily="18" charset="0"/>
              </a:rPr>
            </a:br>
            <a:r>
              <a:rPr lang="bg-BG" sz="4400" dirty="0">
                <a:cs typeface="Times New Roman" panose="02020603050405020304" pitchFamily="18" charset="0"/>
              </a:rPr>
              <a:t>и права на човека</a:t>
            </a:r>
          </a:p>
        </p:txBody>
      </p:sp>
    </p:spTree>
    <p:extLst>
      <p:ext uri="{BB962C8B-B14F-4D97-AF65-F5344CB8AC3E}">
        <p14:creationId xmlns:p14="http://schemas.microsoft.com/office/powerpoint/2010/main" val="413076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82CC5B-E9B6-F52C-631B-27DE86ED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РАЗВИТИЕ НА ЧОВЕШКИТЕ ПРАВА 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E0F41BA-ED4F-5BED-C377-4C5959079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58009"/>
            <a:ext cx="10178322" cy="4641574"/>
          </a:xfrm>
        </p:spPr>
        <p:txBody>
          <a:bodyPr>
            <a:normAutofit/>
          </a:bodyPr>
          <a:lstStyle/>
          <a:p>
            <a:r>
              <a:rPr lang="bg-BG" sz="2400" dirty="0">
                <a:latin typeface="+mj-lt"/>
              </a:rPr>
              <a:t>През </a:t>
            </a:r>
            <a:r>
              <a:rPr lang="en-US" sz="2400" dirty="0">
                <a:latin typeface="+mj-lt"/>
              </a:rPr>
              <a:t>XIX </a:t>
            </a:r>
            <a:r>
              <a:rPr lang="bg-BG" sz="2400" dirty="0">
                <a:latin typeface="+mj-lt"/>
              </a:rPr>
              <a:t>век се заговаря и за политически права на гражданина заложени в първите документи за независимост.</a:t>
            </a:r>
          </a:p>
          <a:p>
            <a:r>
              <a:rPr lang="bg-BG" sz="2400" dirty="0">
                <a:latin typeface="+mj-lt"/>
              </a:rPr>
              <a:t>Те се получават при навършване на пълнолетие и се отнасят само за психично здрави хора.</a:t>
            </a:r>
          </a:p>
          <a:p>
            <a:endParaRPr lang="bg-BG" sz="2400" dirty="0">
              <a:latin typeface="+mj-lt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3F51324-D0CA-0286-D63D-CA35FBC41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928884"/>
              </p:ext>
            </p:extLst>
          </p:nvPr>
        </p:nvGraphicFramePr>
        <p:xfrm>
          <a:off x="1341783" y="4377265"/>
          <a:ext cx="9943773" cy="222231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943773">
                  <a:extLst>
                    <a:ext uri="{9D8B030D-6E8A-4147-A177-3AD203B41FA5}">
                      <a16:colId xmlns:a16="http://schemas.microsoft.com/office/drawing/2014/main" val="2407145149"/>
                    </a:ext>
                  </a:extLst>
                </a:gridCol>
              </a:tblGrid>
              <a:tr h="755588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/>
                        <a:t>Политически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62983"/>
                  </a:ext>
                </a:extLst>
              </a:tr>
              <a:tr h="14667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-</a:t>
                      </a:r>
                      <a:r>
                        <a:rPr lang="bg-BG" sz="2000" b="1" dirty="0"/>
                        <a:t>Правото да гласуваме и избираме след 18 год.</a:t>
                      </a:r>
                    </a:p>
                    <a:p>
                      <a:pPr algn="ctr"/>
                      <a:r>
                        <a:rPr lang="bg-BG" sz="2000" b="1" dirty="0"/>
                        <a:t>-Правото да бъдем избирани в управлението на държавата след 21 год.</a:t>
                      </a:r>
                    </a:p>
                    <a:p>
                      <a:pPr algn="ctr"/>
                      <a:r>
                        <a:rPr lang="bg-BG" sz="2000" b="1" dirty="0"/>
                        <a:t>-Правото да участваме в политически партии или да създаваме нови партии.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60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9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5C2D780E-FF1C-71F0-6B9B-C0740AAD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683" y="965198"/>
            <a:ext cx="3695700" cy="4927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6B317656-CCF2-C69C-6A5B-9872465B1DF2}"/>
              </a:ext>
            </a:extLst>
          </p:cNvPr>
          <p:cNvSpPr txBox="1"/>
          <p:nvPr/>
        </p:nvSpPr>
        <p:spPr>
          <a:xfrm>
            <a:off x="6436618" y="2474844"/>
            <a:ext cx="4133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>
                <a:latin typeface="+mj-lt"/>
              </a:rPr>
              <a:t>„Всички проливаме една и съща кръв“</a:t>
            </a:r>
          </a:p>
        </p:txBody>
      </p:sp>
    </p:spTree>
    <p:extLst>
      <p:ext uri="{BB962C8B-B14F-4D97-AF65-F5344CB8AC3E}">
        <p14:creationId xmlns:p14="http://schemas.microsoft.com/office/powerpoint/2010/main" val="293487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19D729F-C5DB-BE4A-6A96-5AACE786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Надграждане на </a:t>
            </a:r>
            <a:br>
              <a:rPr lang="bg-BG" dirty="0"/>
            </a:br>
            <a:r>
              <a:rPr lang="bg-BG" dirty="0"/>
              <a:t>човешките права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B4C85FC-9DC8-EC63-1877-A4794CC4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1973"/>
            <a:ext cx="10178322" cy="44807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400" dirty="0">
                <a:latin typeface="+mj-lt"/>
              </a:rPr>
              <a:t>През </a:t>
            </a:r>
            <a:r>
              <a:rPr lang="en-US" sz="2400" dirty="0">
                <a:latin typeface="+mj-lt"/>
              </a:rPr>
              <a:t>X</a:t>
            </a:r>
            <a:r>
              <a:rPr lang="bg-BG" sz="2400" dirty="0">
                <a:latin typeface="+mj-lt"/>
              </a:rPr>
              <a:t>Х век се заговаря и за социално-икономически и културни</a:t>
            </a:r>
          </a:p>
          <a:p>
            <a:pPr marL="0" indent="0" algn="ctr">
              <a:buNone/>
            </a:pPr>
            <a:r>
              <a:rPr lang="bg-BG" sz="2400" dirty="0">
                <a:latin typeface="+mj-lt"/>
              </a:rPr>
              <a:t> права на човека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0845003-A145-609A-FA75-D22A38F4C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60030"/>
              </p:ext>
            </p:extLst>
          </p:nvPr>
        </p:nvGraphicFramePr>
        <p:xfrm>
          <a:off x="1351395" y="3419112"/>
          <a:ext cx="9978887" cy="3048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94250">
                  <a:extLst>
                    <a:ext uri="{9D8B030D-6E8A-4147-A177-3AD203B41FA5}">
                      <a16:colId xmlns:a16="http://schemas.microsoft.com/office/drawing/2014/main" val="102445000"/>
                    </a:ext>
                  </a:extLst>
                </a:gridCol>
                <a:gridCol w="4984637">
                  <a:extLst>
                    <a:ext uri="{9D8B030D-6E8A-4147-A177-3AD203B41FA5}">
                      <a16:colId xmlns:a16="http://schemas.microsoft.com/office/drawing/2014/main" val="1233323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/>
                        <a:t>Социално-икономически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/>
                        <a:t>Културни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63076"/>
                  </a:ext>
                </a:extLst>
              </a:tr>
              <a:tr h="417613">
                <a:tc>
                  <a:txBody>
                    <a:bodyPr/>
                    <a:lstStyle/>
                    <a:p>
                      <a:r>
                        <a:rPr lang="bg-BG" sz="2000" b="1" dirty="0"/>
                        <a:t>-Правото на труд и възнаграждение</a:t>
                      </a:r>
                    </a:p>
                    <a:p>
                      <a:r>
                        <a:rPr lang="bg-BG" sz="2000" b="1" dirty="0"/>
                        <a:t>-Правото на добри условия на труд и   </a:t>
                      </a:r>
                    </a:p>
                    <a:p>
                      <a:r>
                        <a:rPr lang="bg-BG" sz="2000" b="1" dirty="0"/>
                        <a:t>  почивка</a:t>
                      </a:r>
                    </a:p>
                    <a:p>
                      <a:r>
                        <a:rPr lang="bg-BG" sz="2000" b="1" dirty="0"/>
                        <a:t>-Правото на платен годишен отпуск</a:t>
                      </a:r>
                    </a:p>
                    <a:p>
                      <a:r>
                        <a:rPr lang="bg-BG" sz="2000" b="1" dirty="0"/>
                        <a:t>-Правото на образование </a:t>
                      </a:r>
                    </a:p>
                    <a:p>
                      <a:r>
                        <a:rPr lang="bg-BG" sz="2000" b="1" dirty="0"/>
                        <a:t>-Правото на  здравни грижи и услуги</a:t>
                      </a:r>
                    </a:p>
                    <a:p>
                      <a:r>
                        <a:rPr lang="bg-BG" sz="2000" b="1" dirty="0"/>
                        <a:t>-Правото на помощи при безработица, майчинство, инвалидност и злополука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g-BG" sz="2400" b="1" dirty="0"/>
                        <a:t>-</a:t>
                      </a:r>
                      <a:r>
                        <a:rPr lang="bg-BG" sz="2000" b="1" dirty="0"/>
                        <a:t>Правото на равен достъп до всички природни, национални и културни обекти</a:t>
                      </a:r>
                    </a:p>
                    <a:p>
                      <a:pPr algn="l"/>
                      <a:endParaRPr lang="bg-BG" sz="2000" b="1" dirty="0"/>
                    </a:p>
                    <a:p>
                      <a:pPr algn="l"/>
                      <a:r>
                        <a:rPr lang="bg-BG" sz="2000" b="1" dirty="0"/>
                        <a:t>-Правото на лични и колективни културни изяви, на творчески умения и способности на публични места с обществено значима дейност</a:t>
                      </a:r>
                    </a:p>
                    <a:p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22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14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A936DFB-B8C5-437B-A265-E54D342E2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52" y="777239"/>
            <a:ext cx="4411979" cy="5303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2FAADD2-175A-A2CD-3080-895F1C32E7BF}"/>
              </a:ext>
            </a:extLst>
          </p:cNvPr>
          <p:cNvSpPr txBox="1"/>
          <p:nvPr/>
        </p:nvSpPr>
        <p:spPr>
          <a:xfrm>
            <a:off x="7133682" y="2828833"/>
            <a:ext cx="3687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>
                <a:latin typeface="+mj-lt"/>
              </a:rPr>
              <a:t>„Къде са ми правата </a:t>
            </a:r>
            <a:r>
              <a:rPr lang="en-US" sz="3600" dirty="0">
                <a:latin typeface="+mj-lt"/>
              </a:rPr>
              <a:t>?</a:t>
            </a:r>
            <a:r>
              <a:rPr lang="bg-BG" sz="3600" dirty="0"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8063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D30A-C0BE-736F-513F-FBC78317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6289003"/>
          </a:xfrm>
        </p:spPr>
        <p:txBody>
          <a:bodyPr>
            <a:normAutofit/>
          </a:bodyPr>
          <a:lstStyle/>
          <a:p>
            <a:br>
              <a:rPr lang="bg-BG" sz="2400" dirty="0"/>
            </a:br>
            <a:r>
              <a:rPr lang="bg-BG" sz="2400" dirty="0"/>
              <a:t>                               </a:t>
            </a:r>
            <a:r>
              <a:rPr lang="bg-BG" sz="2800" u="sng" dirty="0"/>
              <a:t>Нашите права са ни гарантирани:</a:t>
            </a:r>
            <a:br>
              <a:rPr lang="bg-BG" sz="2800" dirty="0"/>
            </a:br>
            <a:br>
              <a:rPr lang="bg-BG" sz="2400" dirty="0"/>
            </a:br>
            <a:br>
              <a:rPr lang="bg-BG" sz="2400" dirty="0"/>
            </a:br>
            <a:r>
              <a:rPr lang="bg-BG" sz="2400" dirty="0"/>
              <a:t>	1. От </a:t>
            </a:r>
            <a:r>
              <a:rPr lang="bg-BG" sz="2400" dirty="0">
                <a:solidFill>
                  <a:srgbClr val="FF0000"/>
                </a:solidFill>
              </a:rPr>
              <a:t>Конституцията</a:t>
            </a:r>
            <a:r>
              <a:rPr lang="bg-BG" sz="2400" dirty="0"/>
              <a:t> като основен закон на всяка една съвременна демократична държава и по специално в глава втора от действащата конституция на Република българия като български граждани приета на 12 юли1991 година от </a:t>
            </a:r>
            <a:r>
              <a:rPr lang="en-US" sz="2400" dirty="0"/>
              <a:t>VII </a:t>
            </a:r>
            <a:r>
              <a:rPr lang="bg-BG" sz="2400" dirty="0"/>
              <a:t>Велико народно събрание.</a:t>
            </a:r>
            <a:br>
              <a:rPr lang="bg-BG" sz="2400" dirty="0"/>
            </a:br>
            <a:br>
              <a:rPr lang="bg-BG" sz="2400" dirty="0"/>
            </a:br>
            <a:r>
              <a:rPr lang="bg-BG" sz="2400" dirty="0"/>
              <a:t>	2. от действащите </a:t>
            </a:r>
            <a:r>
              <a:rPr lang="bg-BG" sz="2400" dirty="0">
                <a:solidFill>
                  <a:srgbClr val="0070C0"/>
                </a:solidFill>
              </a:rPr>
              <a:t>международни документи, </a:t>
            </a:r>
            <a:r>
              <a:rPr lang="bg-BG" sz="2400" dirty="0"/>
              <a:t> /декларации и конвенции/ на световно и европейско ниво, като равноправни граждани на света.</a:t>
            </a:r>
            <a:br>
              <a:rPr lang="bg-BG" sz="2400" dirty="0"/>
            </a:br>
            <a:br>
              <a:rPr lang="bg-BG" sz="2400" dirty="0"/>
            </a:br>
            <a:br>
              <a:rPr lang="bg-BG" sz="2400" dirty="0"/>
            </a:br>
            <a:r>
              <a:rPr lang="bg-BG" sz="2400" dirty="0"/>
              <a:t>	Всичко това ни гарантира равенство пред закона, ред, 	справедливост и сигурност за достоен живот.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83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ECE30CA-8372-CDF4-B7C5-80AF34D5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937499"/>
            <a:ext cx="10326756" cy="213754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dirty="0">
                <a:solidFill>
                  <a:schemeClr val="accent3">
                    <a:lumMod val="75000"/>
                  </a:schemeClr>
                </a:solidFill>
              </a:rPr>
              <a:t>Изготвили учениците от 12 клас</a:t>
            </a:r>
            <a:br>
              <a:rPr lang="bg-BG" sz="44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bg-BG" sz="4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bg-BG" sz="4400" dirty="0">
                <a:solidFill>
                  <a:schemeClr val="accent3">
                    <a:lumMod val="75000"/>
                  </a:schemeClr>
                </a:solidFill>
              </a:rPr>
              <a:t>на Средно Училище „Христо БОТЕВ“-</a:t>
            </a:r>
            <a:br>
              <a:rPr lang="bg-BG" sz="4400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bg-BG" sz="4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bg-BG" sz="4400" dirty="0">
                <a:solidFill>
                  <a:schemeClr val="accent3">
                    <a:lumMod val="75000"/>
                  </a:schemeClr>
                </a:solidFill>
              </a:rPr>
              <a:t> град  Девин</a:t>
            </a:r>
          </a:p>
        </p:txBody>
      </p:sp>
    </p:spTree>
    <p:extLst>
      <p:ext uri="{BB962C8B-B14F-4D97-AF65-F5344CB8AC3E}">
        <p14:creationId xmlns:p14="http://schemas.microsoft.com/office/powerpoint/2010/main" val="72378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Картина 1" descr="Картина, която съдържа текст, графична колекция&#10;&#10;Описанието е генерирано автоматично">
            <a:extLst>
              <a:ext uri="{FF2B5EF4-FFF2-40B4-BE49-F238E27FC236}">
                <a16:creationId xmlns:a16="http://schemas.microsoft.com/office/drawing/2014/main" id="{50F9549A-8C3C-9A42-BE37-5639D73DC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455" y="965198"/>
            <a:ext cx="8760180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868916-58B2-48F0-B6C8-D995E8977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7198B21-1AFA-EF32-D67C-08F66F151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0" r="21214" b="-2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9" name="Freeform 13">
            <a:extLst>
              <a:ext uri="{FF2B5EF4-FFF2-40B4-BE49-F238E27FC236}">
                <a16:creationId xmlns:a16="http://schemas.microsoft.com/office/drawing/2014/main" id="{BB82496C-9AD4-4916-BAB7-FF3CC04B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7ABAE4E-3274-AA01-C605-F328B2EE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03" y="1098388"/>
            <a:ext cx="78185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z="4000" spc="800" dirty="0">
                <a:cs typeface="Times New Roman" panose="02020603050405020304" pitchFamily="18" charset="0"/>
              </a:rPr>
              <a:t>„Ако</a:t>
            </a:r>
            <a:r>
              <a:rPr lang="en-US" sz="4000" spc="800" dirty="0">
                <a:cs typeface="Times New Roman" panose="02020603050405020304" pitchFamily="18" charset="0"/>
              </a:rPr>
              <a:t> е </a:t>
            </a:r>
            <a:r>
              <a:rPr lang="bg-BG" sz="4000" spc="800" dirty="0">
                <a:cs typeface="Times New Roman" panose="02020603050405020304" pitchFamily="18" charset="0"/>
              </a:rPr>
              <a:t>задължение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да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се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зачитат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правата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на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другите</a:t>
            </a:r>
            <a:r>
              <a:rPr lang="en-US" sz="4000" spc="800" dirty="0">
                <a:cs typeface="Times New Roman" panose="02020603050405020304" pitchFamily="18" charset="0"/>
              </a:rPr>
              <a:t>, </a:t>
            </a:r>
            <a:r>
              <a:rPr lang="bg-BG" sz="4000" spc="800" dirty="0">
                <a:cs typeface="Times New Roman" panose="02020603050405020304" pitchFamily="18" charset="0"/>
              </a:rPr>
              <a:t>това</a:t>
            </a:r>
            <a:r>
              <a:rPr lang="en-US" sz="4000" spc="800" dirty="0">
                <a:cs typeface="Times New Roman" panose="02020603050405020304" pitchFamily="18" charset="0"/>
              </a:rPr>
              <a:t> е и </a:t>
            </a:r>
            <a:r>
              <a:rPr lang="bg-BG" sz="4000" spc="800" dirty="0">
                <a:cs typeface="Times New Roman" panose="02020603050405020304" pitchFamily="18" charset="0"/>
              </a:rPr>
              <a:t>задължение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да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пазиш</a:t>
            </a: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своите“</a:t>
            </a:r>
            <a:br>
              <a:rPr lang="en-US" sz="4000" spc="800" dirty="0">
                <a:cs typeface="Times New Roman" panose="02020603050405020304" pitchFamily="18" charset="0"/>
              </a:rPr>
            </a:br>
            <a:br>
              <a:rPr lang="en-US" sz="4000" spc="800" dirty="0">
                <a:cs typeface="Times New Roman" panose="02020603050405020304" pitchFamily="18" charset="0"/>
              </a:rPr>
            </a:br>
            <a:r>
              <a:rPr lang="en-US" sz="4000" spc="800" dirty="0">
                <a:cs typeface="Times New Roman" panose="02020603050405020304" pitchFamily="18" charset="0"/>
              </a:rPr>
              <a:t> </a:t>
            </a:r>
            <a:r>
              <a:rPr lang="bg-BG" sz="4000" spc="800" dirty="0">
                <a:cs typeface="Times New Roman" panose="02020603050405020304" pitchFamily="18" charset="0"/>
              </a:rPr>
              <a:t>/Хърбърт Спенсър/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7C1286-B472-4907-9B47-E8C9FE29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33" name="Freeform 16">
            <a:extLst>
              <a:ext uri="{FF2B5EF4-FFF2-40B4-BE49-F238E27FC236}">
                <a16:creationId xmlns:a16="http://schemas.microsoft.com/office/drawing/2014/main" id="{28B35564-38A4-457A-BD01-15D6F1659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76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461AB8A-30A5-1D7C-C5DE-815D39B9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780" y="965199"/>
            <a:ext cx="6570134" cy="4927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4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D08A6AF-EA28-B565-9657-310368A9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08906"/>
            <a:ext cx="10178322" cy="6434794"/>
          </a:xfrm>
        </p:spPr>
        <p:txBody>
          <a:bodyPr>
            <a:normAutofit/>
          </a:bodyPr>
          <a:lstStyle/>
          <a:p>
            <a:pPr algn="ctr"/>
            <a:br>
              <a:rPr lang="bg-BG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bg-BG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Концепцията</a:t>
            </a:r>
            <a:r>
              <a:rPr lang="ru-RU" sz="4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за човешкото достойнство се явява ключ, логическа връзка между най-важните права на човека, свързани с личната му неприкосновеност, свободата на икономическата дейност /включително защитата на правото на собственост/ и свободата на вероизповедание.</a:t>
            </a:r>
            <a:endParaRPr lang="bg-BG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7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D7E05E-A440-1EDE-216D-36ABDD4C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Човешкото достойнство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325A52E-3AD5-4EC7-9ECD-1B1E6142D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5079" y="2081892"/>
            <a:ext cx="4800600" cy="426992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dirty="0">
              <a:latin typeface="+mj-lt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800" dirty="0">
                <a:latin typeface="+mj-lt"/>
              </a:rPr>
              <a:t> </a:t>
            </a:r>
            <a:r>
              <a:rPr lang="bg-BG" sz="2800" dirty="0">
                <a:latin typeface="+mj-lt"/>
              </a:rPr>
              <a:t>Категорията „ </a:t>
            </a:r>
            <a:r>
              <a:rPr lang="bg-BG" sz="2800" dirty="0">
                <a:solidFill>
                  <a:srgbClr val="FF0000"/>
                </a:solidFill>
                <a:latin typeface="+mj-lt"/>
              </a:rPr>
              <a:t>достойнство </a:t>
            </a:r>
            <a:r>
              <a:rPr lang="bg-BG" sz="2800" dirty="0">
                <a:latin typeface="+mj-lt"/>
              </a:rPr>
              <a:t>“ /лат. </a:t>
            </a:r>
            <a:r>
              <a:rPr lang="en-US" sz="2800" dirty="0">
                <a:latin typeface="+mj-lt"/>
              </a:rPr>
              <a:t>D</a:t>
            </a:r>
            <a:r>
              <a:rPr lang="bg-BG" sz="2800" dirty="0">
                <a:latin typeface="+mj-lt"/>
              </a:rPr>
              <a:t>ignitas/ е една от най-важните категории на морала. Затова тя е предмет на специален интерес от страна на етиката – науката за морала. 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A0DC4D6D-6503-EFB9-27E9-3E3389329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0" y="2204357"/>
            <a:ext cx="4800600" cy="36195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600" dirty="0"/>
              <a:t> </a:t>
            </a:r>
            <a:r>
              <a:rPr lang="bg-BG" sz="2600" dirty="0">
                <a:latin typeface="+mj-lt"/>
              </a:rPr>
              <a:t>Понятието „ </a:t>
            </a:r>
            <a:r>
              <a:rPr lang="bg-BG" sz="2600" dirty="0">
                <a:solidFill>
                  <a:srgbClr val="0070C0"/>
                </a:solidFill>
                <a:latin typeface="+mj-lt"/>
              </a:rPr>
              <a:t>достойнство </a:t>
            </a:r>
            <a:r>
              <a:rPr lang="bg-BG" sz="2600" dirty="0">
                <a:latin typeface="+mj-lt"/>
              </a:rPr>
              <a:t>“ има място също в правото и политиката. С него се дава израз на идеята, че дадено същество, група или организация има незаменимо ценно и заслужаващо специална защита на съществуване</a:t>
            </a:r>
            <a:r>
              <a:rPr lang="bg-BG" sz="2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116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246B8BB3-7600-4116-9420-6BC8E0C8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F024463-4859-40A3-9403-C48A00900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352827-8767-4EB8-88AC-7F03BF78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815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324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59AFDF1-F778-BDAB-F46D-A0498D7D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Какво представляват човешките права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1C9CC5F-02BF-C54A-64C1-B2BEA699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Правата на човека са като броня: те ви защитават. Те са като правила, защото ви учат как да се държите. Те са като съдии, защото пред тях можете да обжалвате. Те са абстрактни - като емоции, и както емоциите, те принадлежат на всички и съществуват, независимо от случващото се.</a:t>
            </a:r>
          </a:p>
          <a:p>
            <a:pPr marL="0" indent="0" algn="ctr">
              <a:buNone/>
            </a:pPr>
            <a:endParaRPr lang="bg-BG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bg-BG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 са като природата, тъй като могат да бъдат нарушени, а същевременно са и като човешкия дух, защото не могат да бъдат унищожени.</a:t>
            </a: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9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229A3DF0-8E6E-4F68-B7DE-499E1724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23" y="965196"/>
            <a:ext cx="3069872" cy="4927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9A90F2CE-770B-BA1F-D7C2-F319985969A5}"/>
              </a:ext>
            </a:extLst>
          </p:cNvPr>
          <p:cNvSpPr txBox="1"/>
          <p:nvPr/>
        </p:nvSpPr>
        <p:spPr>
          <a:xfrm>
            <a:off x="6164218" y="2828833"/>
            <a:ext cx="432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>
                <a:latin typeface="+mj-lt"/>
              </a:rPr>
              <a:t>„Всички сме едно цяло“</a:t>
            </a:r>
          </a:p>
        </p:txBody>
      </p:sp>
    </p:spTree>
    <p:extLst>
      <p:ext uri="{BB962C8B-B14F-4D97-AF65-F5344CB8AC3E}">
        <p14:creationId xmlns:p14="http://schemas.microsoft.com/office/powerpoint/2010/main" val="164808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2C5B866-AE31-6015-8051-B6BA02A4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496111"/>
          </a:xfrm>
        </p:spPr>
        <p:txBody>
          <a:bodyPr/>
          <a:lstStyle/>
          <a:p>
            <a:pPr algn="ctr"/>
            <a:r>
              <a:rPr lang="bg-BG" dirty="0"/>
              <a:t>ИДЕЯТА ЗА ЧОВЕШКИТЕ ПРАВА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6BB9CE2-FC6A-6398-8E03-66E36CAD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30627"/>
            <a:ext cx="10178322" cy="5128590"/>
          </a:xfrm>
        </p:spPr>
        <p:txBody>
          <a:bodyPr/>
          <a:lstStyle/>
          <a:p>
            <a:pPr marL="0" indent="0" algn="ctr">
              <a:buNone/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 първи път за човешките права заговаря  английския философ Джон Лок, през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XVII </a:t>
            </a: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век.</a:t>
            </a:r>
          </a:p>
          <a:p>
            <a:pPr marL="0" indent="0" algn="ctr">
              <a:buNone/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Според него човешките права са неприкосновени  дадени са ни по природа и никой няма право да ни ги отнема.</a:t>
            </a:r>
          </a:p>
          <a:p>
            <a:pPr marL="0" indent="0" algn="ctr">
              <a:buNone/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При нарушаването им да търсим защита и справедливост,</a:t>
            </a:r>
          </a:p>
          <a:p>
            <a:pPr marL="0" indent="0" algn="ctr">
              <a:buNone/>
            </a:pPr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която ни се гарантира от закона.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9CBD2E1-80B8-7F0B-ED89-BA03474CC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383435"/>
              </p:ext>
            </p:extLst>
          </p:nvPr>
        </p:nvGraphicFramePr>
        <p:xfrm>
          <a:off x="1485573" y="3821868"/>
          <a:ext cx="9710532" cy="265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266">
                  <a:extLst>
                    <a:ext uri="{9D8B030D-6E8A-4147-A177-3AD203B41FA5}">
                      <a16:colId xmlns:a16="http://schemas.microsoft.com/office/drawing/2014/main" val="3964702151"/>
                    </a:ext>
                  </a:extLst>
                </a:gridCol>
                <a:gridCol w="4855266">
                  <a:extLst>
                    <a:ext uri="{9D8B030D-6E8A-4147-A177-3AD203B41FA5}">
                      <a16:colId xmlns:a16="http://schemas.microsoft.com/office/drawing/2014/main" val="1145904003"/>
                    </a:ext>
                  </a:extLst>
                </a:gridCol>
              </a:tblGrid>
              <a:tr h="591679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/>
                        <a:t>Естествени права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/>
                        <a:t>Граждански права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50375"/>
                  </a:ext>
                </a:extLst>
              </a:tr>
              <a:tr h="206206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bg-BG" sz="2000" b="1" dirty="0"/>
                        <a:t>Правото на живот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2000" b="1" dirty="0"/>
                        <a:t>Правото на свобода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2000" b="1" dirty="0"/>
                        <a:t>Правото на собственост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sz="2000" b="1" dirty="0"/>
                        <a:t>Правото на достойнство и лично щастие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/>
                        <a:t>-Правото на справедливост</a:t>
                      </a:r>
                    </a:p>
                    <a:p>
                      <a:pPr algn="l"/>
                      <a:r>
                        <a:rPr lang="bg-BG" sz="2000" b="1" dirty="0"/>
                        <a:t>-Правото на достъп до информация</a:t>
                      </a:r>
                    </a:p>
                    <a:p>
                      <a:r>
                        <a:rPr lang="bg-BG" sz="2000" b="1" dirty="0"/>
                        <a:t>-Правото на свободна мисъл</a:t>
                      </a:r>
                    </a:p>
                    <a:p>
                      <a:r>
                        <a:rPr lang="bg-BG" sz="2000" b="1" dirty="0"/>
                        <a:t>-Правото на вероизповедание</a:t>
                      </a:r>
                    </a:p>
                    <a:p>
                      <a:r>
                        <a:rPr lang="bg-BG" sz="2000" b="1" dirty="0"/>
                        <a:t>-Правото на сдружаване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905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8392"/>
      </p:ext>
    </p:extLst>
  </p:cSld>
  <p:clrMapOvr>
    <a:masterClrMapping/>
  </p:clrMapOvr>
</p:sld>
</file>

<file path=ppt/theme/theme1.xml><?xml version="1.0" encoding="utf-8"?>
<a:theme xmlns:a="http://schemas.openxmlformats.org/drawingml/2006/main" name="Значк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Достойнство</Template>
  <TotalTime>179</TotalTime>
  <Words>655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Corbel</vt:lpstr>
      <vt:lpstr>Gill Sans MT</vt:lpstr>
      <vt:lpstr>Impact</vt:lpstr>
      <vt:lpstr>Wingdings</vt:lpstr>
      <vt:lpstr>Значка</vt:lpstr>
      <vt:lpstr>Достойнство  и права на човека</vt:lpstr>
      <vt:lpstr>„Ако е задължение да се зачитат правата на другите, това е и задължение да пазиш своите“   /Хърбърт Спенсър/</vt:lpstr>
      <vt:lpstr>PowerPoint Presentation</vt:lpstr>
      <vt:lpstr> Концепцията за човешкото достойнство се явява ключ, логическа връзка между най-важните права на човека, свързани с личната му неприкосновеност, свободата на икономическата дейност /включително защитата на правото на собственост/ и свободата на вероизповедание.</vt:lpstr>
      <vt:lpstr>Човешкото достойнство</vt:lpstr>
      <vt:lpstr>PowerPoint Presentation</vt:lpstr>
      <vt:lpstr>Какво представляват човешките права</vt:lpstr>
      <vt:lpstr>PowerPoint Presentation</vt:lpstr>
      <vt:lpstr>ИДЕЯТА ЗА ЧОВЕШКИТЕ ПРАВА</vt:lpstr>
      <vt:lpstr>РАЗВИТИЕ НА ЧОВЕШКИТЕ ПРАВА </vt:lpstr>
      <vt:lpstr>PowerPoint Presentation</vt:lpstr>
      <vt:lpstr>Надграждане на  човешките права</vt:lpstr>
      <vt:lpstr>PowerPoint Presentation</vt:lpstr>
      <vt:lpstr>                                Нашите права са ни гарантирани:    1. От Конституцията като основен закон на всяка една съвременна демократична държава и по специално в глава втора от действащата конституция на Република българия като български граждани приета на 12 юли1991 година от VII Велико народно събрание.   2. от действащите международни документи,  /декларации и конвенции/ на световно и европейско ниво, като равноправни граждани на света.    Всичко това ни гарантира равенство пред закона, ред,  справедливост и сигурност за достоен живот. </vt:lpstr>
      <vt:lpstr>Изготвили учениците от 12 клас  на Средно Училище „Христо БОТЕВ“-   град  Девин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Достойнство  и права на човека</dc:title>
  <dc:creator>Веселина С. Пейковска</dc:creator>
  <cp:lastModifiedBy>Веселина С. Пейковска</cp:lastModifiedBy>
  <cp:revision>13</cp:revision>
  <dcterms:created xsi:type="dcterms:W3CDTF">2023-11-24T09:32:26Z</dcterms:created>
  <dcterms:modified xsi:type="dcterms:W3CDTF">2023-12-03T02:07:55Z</dcterms:modified>
</cp:coreProperties>
</file>